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Source Code Pr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SourceCodePro-regular.fntdata"/><Relationship Id="rId14" Type="http://schemas.openxmlformats.org/officeDocument/2006/relationships/slide" Target="slides/slide10.xml"/><Relationship Id="rId17" Type="http://schemas.openxmlformats.org/officeDocument/2006/relationships/font" Target="fonts/SourceCodePro-italic.fntdata"/><Relationship Id="rId16" Type="http://schemas.openxmlformats.org/officeDocument/2006/relationships/font" Target="fonts/SourceCodePr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SourceCodePr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5F5F5"/>
            </a:gs>
            <a:gs pos="100000">
              <a:srgbClr val="D0CFC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hadow of a large radio antenna" id="84" name="Google Shape;84;p13"/>
          <p:cNvPicPr preferRelativeResize="0"/>
          <p:nvPr/>
        </p:nvPicPr>
        <p:blipFill rotWithShape="1">
          <a:blip r:embed="rId3">
            <a:alphaModFix amt="50000"/>
          </a:blip>
          <a:srcRect b="0" l="0" r="-1" t="16355"/>
          <a:stretch/>
        </p:blipFill>
        <p:spPr>
          <a:xfrm>
            <a:off x="305" y="0"/>
            <a:ext cx="1219169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524000" y="5287806"/>
            <a:ext cx="4876800" cy="89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None/>
            </a:pPr>
            <a:r>
              <a:rPr lang="en-GB" sz="2000">
                <a:latin typeface="Source Code Pro"/>
                <a:ea typeface="Source Code Pro"/>
                <a:cs typeface="Source Code Pro"/>
                <a:sym typeface="Source Code Pro"/>
              </a:rPr>
              <a:t>For a Sixth year audience.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0000"/>
              <a:buNone/>
            </a:pPr>
            <a:r>
              <a:rPr lang="en-GB" sz="2000">
                <a:latin typeface="Source Code Pro"/>
                <a:ea typeface="Source Code Pro"/>
                <a:cs typeface="Source Code Pro"/>
                <a:sym typeface="Source Code Pro"/>
              </a:rPr>
              <a:t>By R</a:t>
            </a:r>
            <a:r>
              <a:rPr lang="en-GB" sz="2000">
                <a:latin typeface="Source Code Pro"/>
                <a:ea typeface="Source Code Pro"/>
                <a:cs typeface="Source Code Pro"/>
                <a:sym typeface="Source Code Pro"/>
              </a:rPr>
              <a:t>euben Allen</a:t>
            </a:r>
            <a:r>
              <a:rPr lang="en-GB" sz="2000">
                <a:latin typeface="Source Code Pro"/>
                <a:ea typeface="Source Code Pro"/>
                <a:cs typeface="Source Code Pro"/>
                <a:sym typeface="Source Code Pro"/>
              </a:rPr>
              <a:t> &amp; Jake Fortune.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PS-104 Project</a:t>
            </a:r>
            <a:endParaRPr/>
          </a:p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13"/>
          <p:cNvSpPr txBox="1"/>
          <p:nvPr>
            <p:ph type="title"/>
          </p:nvPr>
        </p:nvSpPr>
        <p:spPr>
          <a:xfrm>
            <a:off x="1524000" y="104139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en-GB" sz="3600">
                <a:latin typeface="Source Code Pro"/>
                <a:ea typeface="Source Code Pro"/>
                <a:cs typeface="Source Code Pro"/>
                <a:sym typeface="Source Code Pro"/>
              </a:rPr>
              <a:t>Satellite Communication</a:t>
            </a:r>
            <a:br>
              <a:rPr lang="en-GB" sz="36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GB" sz="3600">
                <a:latin typeface="Source Code Pro"/>
                <a:ea typeface="Source Code Pro"/>
                <a:cs typeface="Source Code Pro"/>
                <a:sym typeface="Source Code Pro"/>
              </a:rPr>
              <a:t>with Electromagnetic waves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838200" y="1428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Bibliography</a:t>
            </a:r>
            <a:endParaRPr/>
          </a:p>
        </p:txBody>
      </p:sp>
      <p:sp>
        <p:nvSpPr>
          <p:cNvPr id="193" name="Google Shape;19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PS-104 Project</a:t>
            </a:r>
            <a:endParaRPr/>
          </a:p>
        </p:txBody>
      </p:sp>
      <p:sp>
        <p:nvSpPr>
          <p:cNvPr id="194" name="Google Shape;19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5" name="Google Shape;195;p22"/>
          <p:cNvSpPr txBox="1"/>
          <p:nvPr/>
        </p:nvSpPr>
        <p:spPr>
          <a:xfrm>
            <a:off x="838200" y="1417870"/>
            <a:ext cx="98049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100">
                <a:solidFill>
                  <a:schemeClr val="dk1"/>
                </a:solidFill>
              </a:rPr>
              <a:t>Aftergood, Steven. “Introduction to Naval Weapons Engineering - Amplitude Modulation.” </a:t>
            </a:r>
            <a:r>
              <a:rPr i="1" lang="en-GB" sz="1100">
                <a:solidFill>
                  <a:schemeClr val="dk1"/>
                </a:solidFill>
              </a:rPr>
              <a:t>Man.fas.org</a:t>
            </a:r>
            <a:r>
              <a:rPr lang="en-GB" sz="1100">
                <a:solidFill>
                  <a:schemeClr val="dk1"/>
                </a:solidFill>
              </a:rPr>
              <a:t>, https://fas.org/, Jan. 1998, man.fas.org/dod-101/navy/docs/es310/AM.htm#Objectives. 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100">
                <a:solidFill>
                  <a:schemeClr val="dk1"/>
                </a:solidFill>
              </a:rPr>
              <a:t>Akira, Ivan. “English: The Illustration of Amplitude Modulation (AM) Which Depicts Comparison between Information Signal, Carrier Signal, and AM Signal.” </a:t>
            </a:r>
            <a:r>
              <a:rPr i="1" lang="en-GB" sz="1100">
                <a:solidFill>
                  <a:schemeClr val="dk1"/>
                </a:solidFill>
              </a:rPr>
              <a:t>Wikimedia Commons</a:t>
            </a:r>
            <a:r>
              <a:rPr lang="en-GB" sz="1100">
                <a:solidFill>
                  <a:schemeClr val="dk1"/>
                </a:solidFill>
              </a:rPr>
              <a:t>, 24 Mar. 2010, commons.wikimedia.org/wiki/File:Illustration_of_Amplitude_Modulation.png. Accessed 4 Apr. 2023.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100">
                <a:solidFill>
                  <a:schemeClr val="dk1"/>
                </a:solidFill>
              </a:rPr>
              <a:t>Joseph Bevelacqu, Peter. “Antenna Basics.” </a:t>
            </a:r>
            <a:r>
              <a:rPr i="1" lang="en-GB" sz="1100">
                <a:solidFill>
                  <a:schemeClr val="dk1"/>
                </a:solidFill>
              </a:rPr>
              <a:t>Www.antenna-Theory.com</a:t>
            </a:r>
            <a:r>
              <a:rPr lang="en-GB" sz="1100">
                <a:solidFill>
                  <a:schemeClr val="dk1"/>
                </a:solidFill>
              </a:rPr>
              <a:t>, 2009, www.antenna-theory.com/basics/main.php. Accessed 4 Apr. 2023.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100">
                <a:solidFill>
                  <a:schemeClr val="dk1"/>
                </a:solidFill>
              </a:rPr>
              <a:t>Kidwell, Kathy, and John Sapper. “NOAA KLM USER’S GUIDE with NOAA-N SUPPLEMENT.” </a:t>
            </a:r>
            <a:r>
              <a:rPr i="1" lang="en-GB" sz="1100">
                <a:solidFill>
                  <a:schemeClr val="dk1"/>
                </a:solidFill>
              </a:rPr>
              <a:t>NOAA.gov</a:t>
            </a:r>
            <a:r>
              <a:rPr lang="en-GB" sz="1100">
                <a:solidFill>
                  <a:schemeClr val="dk1"/>
                </a:solidFill>
              </a:rPr>
              <a:t>, NASA.gov, Apr. 2014, www1.ncdc.noaa.gov/pub/data/satellite/publications/podguides/N-15%20thru%20N-19/pdf/0.0%20NOAA%20KLM%20Users%20Guide.pdf. Accessed 4 Apr. 2023. Pages 4-54 to 4-57.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100">
                <a:solidFill>
                  <a:schemeClr val="dk1"/>
                </a:solidFill>
              </a:rPr>
              <a:t>Martes, Gerald. “Double-Cross, NOAA Satellite Downlink Antenna.” </a:t>
            </a:r>
            <a:r>
              <a:rPr i="1" lang="en-GB" sz="1100">
                <a:solidFill>
                  <a:schemeClr val="dk1"/>
                </a:solidFill>
              </a:rPr>
              <a:t>Www.qsl.net</a:t>
            </a:r>
            <a:r>
              <a:rPr lang="en-GB" sz="1100">
                <a:solidFill>
                  <a:schemeClr val="dk1"/>
                </a:solidFill>
              </a:rPr>
              <a:t>, Feb. 2008, www.qsl.net/l/lu7did/docs/NOAA/DoubleCross_137Mhz%20AntennaMARTES.pdf. 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100">
                <a:solidFill>
                  <a:schemeClr val="dk1"/>
                </a:solidFill>
              </a:rPr>
              <a:t>Velasco, Cesar, and Christian Tipantuna. “Meteorological Picture Reception System Using Software Defined Radio (SDR).” </a:t>
            </a:r>
            <a:r>
              <a:rPr i="1" lang="en-GB" sz="1100">
                <a:solidFill>
                  <a:schemeClr val="dk1"/>
                </a:solidFill>
              </a:rPr>
              <a:t>2017 IEEE Second Ecuador Technical Chapters Meeting (ETCM)</a:t>
            </a:r>
            <a:r>
              <a:rPr lang="en-GB" sz="1100">
                <a:solidFill>
                  <a:schemeClr val="dk1"/>
                </a:solidFill>
              </a:rPr>
              <a:t>, Oct. 2017, https://doi.org/10.1109/etcm.2017.8247551.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876285" y="675034"/>
            <a:ext cx="3374037" cy="1258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Code Pro"/>
              <a:buNone/>
            </a:pPr>
            <a:r>
              <a:rPr lang="en-GB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Broad overview of satellite communication.</a:t>
            </a:r>
            <a:endParaRPr/>
          </a:p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PS-104 Project</a:t>
            </a:r>
            <a:endParaRPr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96" name="Google Shape;96;p14"/>
          <p:cNvGrpSpPr/>
          <p:nvPr/>
        </p:nvGrpSpPr>
        <p:grpSpPr>
          <a:xfrm>
            <a:off x="874960" y="1760162"/>
            <a:ext cx="3242986" cy="4132746"/>
            <a:chOff x="0" y="1700"/>
            <a:chExt cx="3242986" cy="4132746"/>
          </a:xfrm>
        </p:grpSpPr>
        <p:sp>
          <p:nvSpPr>
            <p:cNvPr id="97" name="Google Shape;97;p14"/>
            <p:cNvSpPr/>
            <p:nvPr/>
          </p:nvSpPr>
          <p:spPr>
            <a:xfrm>
              <a:off x="0" y="3440713"/>
              <a:ext cx="3242986" cy="693733"/>
            </a:xfrm>
            <a:prstGeom prst="rect">
              <a:avLst/>
            </a:prstGeom>
            <a:solidFill>
              <a:srgbClr val="6E2C5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 txBox="1"/>
            <p:nvPr/>
          </p:nvSpPr>
          <p:spPr>
            <a:xfrm>
              <a:off x="0" y="3440713"/>
              <a:ext cx="3242986" cy="6937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"/>
                <a:buNone/>
              </a:pPr>
              <a:r>
                <a:rPr b="0" i="0" lang="en-GB" sz="1200" u="none" cap="none" strike="noStrike">
                  <a:solidFill>
                    <a:schemeClr val="lt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E.M waves are received by an antenna and converted into a usable image.</a:t>
              </a:r>
              <a:endParaRPr b="0" i="0" sz="12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 rot="10800000">
              <a:off x="0" y="2384157"/>
              <a:ext cx="3242986" cy="1066962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FDBE2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 txBox="1"/>
            <p:nvPr/>
          </p:nvSpPr>
          <p:spPr>
            <a:xfrm>
              <a:off x="0" y="2384157"/>
              <a:ext cx="3242986" cy="693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2450" lIns="92450" spcFirstLastPara="1" rIns="92450" wrap="square" tIns="92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C6718"/>
                </a:buClr>
                <a:buSzPts val="1300"/>
                <a:buFont typeface="Source Code Pro"/>
                <a:buNone/>
              </a:pPr>
              <a:r>
                <a:rPr b="0" i="0" lang="en-GB" sz="1300" u="none" cap="none" strike="noStrike">
                  <a:solidFill>
                    <a:srgbClr val="8C6718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Sending back data to receivers to earth using Electro-magnetic (E.M) waves.</a:t>
              </a:r>
              <a:endParaRPr b="0" i="0" sz="1300" u="none" cap="none" strike="noStrike">
                <a:solidFill>
                  <a:srgbClr val="8C6718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 rot="10800000">
              <a:off x="0" y="1058256"/>
              <a:ext cx="3242986" cy="1336306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51B2E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0" y="1058256"/>
              <a:ext cx="3242986" cy="868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2450" lIns="92450" spcFirstLastPara="1" rIns="92450" wrap="square" tIns="92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Source Code Pro"/>
                <a:buNone/>
              </a:pPr>
              <a:r>
                <a:rPr b="0" i="0" lang="en-GB" sz="1300" u="none" cap="none" strike="noStrike">
                  <a:solidFill>
                    <a:schemeClr val="lt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The Data is transformed with amplitude modulation (A.M) and Automatic Picture transmission (APT).</a:t>
              </a:r>
              <a:endPara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 rot="10800000">
              <a:off x="0" y="1700"/>
              <a:ext cx="3242986" cy="1066962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25262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 txBox="1"/>
            <p:nvPr/>
          </p:nvSpPr>
          <p:spPr>
            <a:xfrm>
              <a:off x="0" y="1700"/>
              <a:ext cx="3242986" cy="693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2450" lIns="92450" spcFirstLastPara="1" rIns="92450" wrap="square" tIns="92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Source Code Pro"/>
                <a:buNone/>
              </a:pPr>
              <a:r>
                <a:rPr b="0" i="0" lang="en-GB" sz="1300" u="none" cap="none" strike="noStrike">
                  <a:solidFill>
                    <a:schemeClr val="lt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The NOAA satellites receives data from its instruments.</a:t>
              </a:r>
              <a:endPara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descr="A large storm in the ocean&#10;&#10;Description automatically generated with low confidence" id="105" name="Google Shape;105;p14"/>
          <p:cNvPicPr preferRelativeResize="0"/>
          <p:nvPr/>
        </p:nvPicPr>
        <p:blipFill rotWithShape="1">
          <a:blip r:embed="rId3">
            <a:alphaModFix/>
          </a:blip>
          <a:srcRect b="697" l="-149" r="0" t="35283"/>
          <a:stretch/>
        </p:blipFill>
        <p:spPr>
          <a:xfrm>
            <a:off x="4441781" y="675034"/>
            <a:ext cx="6873934" cy="534964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4440456" y="5982613"/>
            <a:ext cx="477388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1100" u="none" cap="none" strike="noStrike">
                <a:solidFill>
                  <a:srgbClr val="25262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Fig.1 APT image decoded showing Greece and Egypt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952500" y="-35118"/>
            <a:ext cx="10287000" cy="898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3600">
                <a:latin typeface="Source Code Pro"/>
                <a:ea typeface="Source Code Pro"/>
                <a:cs typeface="Source Code Pro"/>
                <a:sym typeface="Source Code Pro"/>
              </a:rPr>
              <a:t>Receiving and modulating signal.</a:t>
            </a:r>
            <a:endParaRPr sz="3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2" name="Google Shape;11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PS-104 Project</a:t>
            </a:r>
            <a:endParaRPr/>
          </a:p>
        </p:txBody>
      </p:sp>
      <p:sp>
        <p:nvSpPr>
          <p:cNvPr id="113" name="Google Shape;11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3894" y="4031164"/>
            <a:ext cx="6753224" cy="526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115" name="Google Shape;1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0095" y="4863584"/>
            <a:ext cx="6096000" cy="1254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16" name="Google Shape;11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005" y="3943610"/>
            <a:ext cx="3401172" cy="526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17" name="Google Shape;11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005" y="5220544"/>
            <a:ext cx="4360333" cy="898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118" name="Google Shape;118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58338" y="901036"/>
            <a:ext cx="6808779" cy="26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598005" y="4505480"/>
            <a:ext cx="2338466" cy="382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Eq. 1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5240095" y="3539460"/>
            <a:ext cx="14090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fig. 2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5240095" y="4527690"/>
            <a:ext cx="119921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Eq. 3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5240095" y="5948848"/>
            <a:ext cx="13491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Eq. 4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598005" y="5946601"/>
            <a:ext cx="103432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Eq. 5</a:t>
            </a:r>
            <a:endParaRPr/>
          </a:p>
        </p:txBody>
      </p:sp>
      <p:grpSp>
        <p:nvGrpSpPr>
          <p:cNvPr id="124" name="Google Shape;124;p15"/>
          <p:cNvGrpSpPr/>
          <p:nvPr/>
        </p:nvGrpSpPr>
        <p:grpSpPr>
          <a:xfrm>
            <a:off x="540508" y="870118"/>
            <a:ext cx="4473385" cy="2737358"/>
            <a:chOff x="363827" y="131117"/>
            <a:chExt cx="4473385" cy="2737358"/>
          </a:xfrm>
        </p:grpSpPr>
        <p:sp>
          <p:nvSpPr>
            <p:cNvPr id="125" name="Google Shape;125;p15"/>
            <p:cNvSpPr/>
            <p:nvPr/>
          </p:nvSpPr>
          <p:spPr>
            <a:xfrm>
              <a:off x="363827" y="131117"/>
              <a:ext cx="3657952" cy="1363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 txBox="1"/>
            <p:nvPr/>
          </p:nvSpPr>
          <p:spPr>
            <a:xfrm>
              <a:off x="363827" y="131117"/>
              <a:ext cx="3657952" cy="1363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175" lIns="120900" spcFirstLastPara="1" rIns="120900" wrap="square" tIns="431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Source Code Pro"/>
                <a:buNone/>
              </a:pPr>
              <a:r>
                <a:rPr lang="en-GB" sz="17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Carrier signal, shown in Equation 1 (Eq.1) is combined with the Message signal (Eq.2), to create a resultant wave (Eq.4)</a:t>
              </a: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595588" y="310260"/>
              <a:ext cx="241624" cy="1129792"/>
            </a:xfrm>
            <a:prstGeom prst="leftBrace">
              <a:avLst>
                <a:gd fmla="val 35000" name="adj1"/>
                <a:gd fmla="val 50000" name="adj2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420493" y="1543113"/>
              <a:ext cx="3408644" cy="13253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 txBox="1"/>
            <p:nvPr/>
          </p:nvSpPr>
          <p:spPr>
            <a:xfrm>
              <a:off x="420493" y="1543113"/>
              <a:ext cx="3408644" cy="13253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175" lIns="120900" spcFirstLastPara="1" rIns="120900" wrap="square" tIns="431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Source Code Pro"/>
                <a:buNone/>
              </a:pPr>
              <a:r>
                <a:rPr lang="en-GB" sz="17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The Resultant wave is now converted into a usable format, APT, to be sent from the satellite to earth.</a:t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4595588" y="1651886"/>
              <a:ext cx="241624" cy="1085180"/>
            </a:xfrm>
            <a:prstGeom prst="leftBrace">
              <a:avLst>
                <a:gd fmla="val 35000" name="adj1"/>
                <a:gd fmla="val 50000" name="adj2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Code Pro"/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Receiving E.M waves with Antennas.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6" name="Google Shape;136;p16"/>
          <p:cNvSpPr txBox="1"/>
          <p:nvPr>
            <p:ph idx="1" type="body"/>
          </p:nvPr>
        </p:nvSpPr>
        <p:spPr>
          <a:xfrm>
            <a:off x="207075" y="1783800"/>
            <a:ext cx="8294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17182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285"/>
              <a:buFont typeface="Source Code Pro"/>
              <a:buChar char="•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Antennas are designed to be resonant at a certain frequency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182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285"/>
              <a:buFont typeface="Source Code Pro"/>
              <a:buChar char="•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The length of the antenna is directly related to the wavelength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181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Code Pro"/>
              <a:buChar char="•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The length of the antenna should be equal to one half the wavelength of the radio waves it is designed to transmit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182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Source Code Pro"/>
              <a:buChar char="•"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λ/2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182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285"/>
              <a:buChar char="•"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Example: 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If the frequency of a radio wave is 137 MHz, the wavelength can be found by </a:t>
            </a:r>
            <a:r>
              <a:rPr b="1" i="1" lang="en-GB">
                <a:latin typeface="Source Code Pro"/>
                <a:ea typeface="Source Code Pro"/>
                <a:cs typeface="Source Code Pro"/>
                <a:sym typeface="Source Code Pro"/>
              </a:rPr>
              <a:t>λ = c f </a:t>
            </a:r>
            <a:endParaRPr b="1" i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∴ </a:t>
            </a:r>
            <a:r>
              <a:rPr b="1" i="1" lang="en-GB">
                <a:latin typeface="Source Code Pro"/>
                <a:ea typeface="Source Code Pro"/>
                <a:cs typeface="Source Code Pro"/>
                <a:sym typeface="Source Code Pro"/>
              </a:rPr>
              <a:t>λ 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= 3 x 10^8 / 137 x 10^6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∴ </a:t>
            </a:r>
            <a:r>
              <a:rPr b="1" i="1" lang="en-GB">
                <a:latin typeface="Source Code Pro"/>
                <a:ea typeface="Source Code Pro"/>
                <a:cs typeface="Source Code Pro"/>
                <a:sym typeface="Source Code Pro"/>
              </a:rPr>
              <a:t>λ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 = 2.19m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182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285"/>
              <a:buFont typeface="Source Code Pro"/>
              <a:buChar char="•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This means you would need an antenna 1.095m long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7" name="Google Shape;13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PS-104 Project</a:t>
            </a:r>
            <a:endParaRPr/>
          </a:p>
        </p:txBody>
      </p:sp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 b="42745" l="8171" r="25712" t="8502"/>
          <a:stretch/>
        </p:blipFill>
        <p:spPr>
          <a:xfrm>
            <a:off x="8866925" y="1690700"/>
            <a:ext cx="2665575" cy="33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type="title"/>
          </p:nvPr>
        </p:nvSpPr>
        <p:spPr>
          <a:xfrm>
            <a:off x="838200" y="629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"/>
              <a:buNone/>
            </a:pPr>
            <a:r>
              <a:rPr lang="en-GB" sz="3600">
                <a:latin typeface="Source Code Pro"/>
                <a:ea typeface="Source Code Pro"/>
                <a:cs typeface="Source Code Pro"/>
                <a:sym typeface="Source Code Pro"/>
              </a:rPr>
              <a:t>Antenna design.</a:t>
            </a:r>
            <a:endParaRPr sz="3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5" name="Google Shape;14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PS-104 Project</a:t>
            </a:r>
            <a:endParaRPr/>
          </a:p>
        </p:txBody>
      </p:sp>
      <p:sp>
        <p:nvSpPr>
          <p:cNvPr id="146" name="Google Shape;14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796275" y="1053338"/>
            <a:ext cx="5904328" cy="148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Double-cross dipole antenna, Right hand circular polarization</a:t>
            </a: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537578"/>
            <a:ext cx="3973643" cy="3267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3425" y="471708"/>
            <a:ext cx="4445475" cy="543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838200" y="5906507"/>
            <a:ext cx="140907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Fig. 3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7013425" y="5906507"/>
            <a:ext cx="140907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Fig. 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Software.</a:t>
            </a:r>
            <a:endParaRPr/>
          </a:p>
        </p:txBody>
      </p:sp>
      <p:sp>
        <p:nvSpPr>
          <p:cNvPr id="157" name="Google Shape;15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PS-104 Project</a:t>
            </a:r>
            <a:endParaRPr/>
          </a:p>
        </p:txBody>
      </p: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604250" y="1581750"/>
            <a:ext cx="7286700" cy="800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Convert from raw signal to usable image with SDR and available free software.</a:t>
            </a:r>
            <a:endParaRPr sz="2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250" y="2522194"/>
            <a:ext cx="7990114" cy="355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28314" y="1460488"/>
            <a:ext cx="2953934" cy="289364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 txBox="1"/>
          <p:nvPr/>
        </p:nvSpPr>
        <p:spPr>
          <a:xfrm>
            <a:off x="604250" y="6202492"/>
            <a:ext cx="1244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Fig. 5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8828314" y="4531315"/>
            <a:ext cx="161893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Fig. 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, fence, bench, sitting&#10;&#10;Description automatically generated" id="168" name="Google Shape;16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997" y="947966"/>
            <a:ext cx="10800000" cy="5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>
            <p:ph type="title"/>
          </p:nvPr>
        </p:nvSpPr>
        <p:spPr>
          <a:xfrm>
            <a:off x="4425040" y="0"/>
            <a:ext cx="3341915" cy="9479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First pass.</a:t>
            </a:r>
            <a:endParaRPr/>
          </a:p>
        </p:txBody>
      </p:sp>
      <p:sp>
        <p:nvSpPr>
          <p:cNvPr id="170" name="Google Shape;170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PS-104 Project</a:t>
            </a:r>
            <a:endParaRPr/>
          </a:p>
        </p:txBody>
      </p:sp>
      <p:sp>
        <p:nvSpPr>
          <p:cNvPr id="171" name="Google Shape;17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4022270" y="136525"/>
            <a:ext cx="4147457" cy="712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Second pass.</a:t>
            </a:r>
            <a:endParaRPr/>
          </a:p>
        </p:txBody>
      </p:sp>
      <p:sp>
        <p:nvSpPr>
          <p:cNvPr id="177" name="Google Shape;17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PS-104 Project</a:t>
            </a:r>
            <a:endParaRPr/>
          </a:p>
        </p:txBody>
      </p:sp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picture containing photo, track, building, train&#10;&#10;Description automatically generated" id="179" name="Google Shape;179;p20"/>
          <p:cNvPicPr preferRelativeResize="0"/>
          <p:nvPr/>
        </p:nvPicPr>
        <p:blipFill rotWithShape="1">
          <a:blip r:embed="rId3">
            <a:alphaModFix/>
          </a:blip>
          <a:srcRect b="7876" l="0" r="-1" t="7877"/>
          <a:stretch/>
        </p:blipFill>
        <p:spPr>
          <a:xfrm>
            <a:off x="695998" y="956350"/>
            <a:ext cx="10800000" cy="54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4452257" y="299126"/>
            <a:ext cx="3287486" cy="810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Final pass</a:t>
            </a:r>
            <a:endParaRPr/>
          </a:p>
        </p:txBody>
      </p:sp>
      <p:sp>
        <p:nvSpPr>
          <p:cNvPr id="185" name="Google Shape;18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PS-104 Project</a:t>
            </a:r>
            <a:endParaRPr/>
          </a:p>
        </p:txBody>
      </p:sp>
      <p:sp>
        <p:nvSpPr>
          <p:cNvPr id="186" name="Google Shape;18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picture containing outdoor, grass, riding, photo&#10;&#10;Description automatically generated" id="187" name="Google Shape;187;p21"/>
          <p:cNvPicPr preferRelativeResize="0"/>
          <p:nvPr/>
        </p:nvPicPr>
        <p:blipFill rotWithShape="1">
          <a:blip r:embed="rId3">
            <a:alphaModFix/>
          </a:blip>
          <a:srcRect b="22583" l="0" r="592" t="0"/>
          <a:stretch/>
        </p:blipFill>
        <p:spPr>
          <a:xfrm>
            <a:off x="696000" y="1071103"/>
            <a:ext cx="10800000" cy="54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